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4" r:id="rId3"/>
    <p:sldId id="263" r:id="rId4"/>
    <p:sldId id="258" r:id="rId5"/>
    <p:sldId id="265" r:id="rId6"/>
    <p:sldId id="259" r:id="rId7"/>
    <p:sldId id="260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857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DA260-DAB3-624B-9776-D98A1AE951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42CDE0-D807-8743-AFFC-F7E629FD9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10160-89C9-5049-8108-5801ADA28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CB372-BA4E-054D-B812-1FB25BD7A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4A3A4-C6A5-8E4E-877B-065AA163D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04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86CC3-DB5A-2442-B388-F8A81D34B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2F645-B745-764A-81B7-E519F7881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8A04D-2C88-9D41-B441-07B90B696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B9E23-84AB-E84A-95DA-C9278B6C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81CED-CCC5-8644-884A-3DF10A9CC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504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19123-F503-2C4D-B1DE-058CF45B5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E87CA4-7AEF-D24E-95D4-A484E0FFF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223A6-E7FB-3B4D-99A4-E1B039AF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1E183-3421-3F4B-A6BE-0DE0F9521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881F10-6219-454D-B1D7-DC938B71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60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1DA27-0C74-E149-982C-638A028AB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3CF89-572C-064E-AD23-FA33205BC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E44EF-8B57-CE4D-883C-98432EC06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27047-DBBC-7843-80CB-07DBBF2B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0D267-B7C1-514F-91E4-DC7D5B29E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77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D9A4-3F59-A348-87B4-87520888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B5BD0-B553-084F-9AF0-5D61E7F861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11AC1-5E97-B14D-B6EF-BA0D0BC6A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17F39-34E5-7A4A-AF17-DD02914CE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018B5-5DC6-734E-97A2-7D2A62D6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126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D2111-309A-464B-8752-772E5C7B4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43790-733E-AF43-AC95-A77E28C13E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15CAB-542F-9842-B106-805BBCD27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86B51-08ED-0444-A1E2-D305CA9C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E4C3BA-839C-6647-A5AE-481B43AB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C471B-A4CA-8E4F-91CD-0A65A44CF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8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3A0BC-1222-9747-BF7C-FEA1FB49E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FC11A-6378-4942-9470-E99450E8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213AC6-8217-8B45-B78A-5564F70DA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997D7-A38D-1547-81B5-27455F63E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B192B-290B-EF4B-AED9-CAE121CF8A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B4D90-35D3-1847-81B9-A5710571F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67D9B2-80C8-114A-925C-35A34A9A6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CA918D-3C80-3643-99EC-49A0485DA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63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96FDD-F6DF-1447-833E-EEF316D0B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FBC84C-6E68-4B4B-AE17-67F33CE64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02B1A8-CFA5-014F-AB70-B4F7AF530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9BCB86-1B35-EA4C-8C87-52207691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5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CD630F-BDAF-5343-87C4-2E6461895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1495BA-1E8F-2046-A867-89F4692D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6CC06B-E51F-E24A-94CF-1FD8E5003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73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5665F-7047-7E4E-AE66-B76E2C27C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33AB3-EE8E-0B48-BB1E-4167446FCA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E55DE-08F1-C44A-B873-1E713A6C3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059A7-0611-4343-9862-B6FCBB163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5EEF4B-EACB-5544-83FE-5235C7CBF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7F534-AB19-1448-9943-9B7287C39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5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2923C-3670-2148-94CA-1AFF081C1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B38C2F-4968-714E-B810-A78D466C72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B9DDC-11F8-464A-A3B5-4CDF4256B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F1C7E-1F7C-3E46-ACF6-D706EF1F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1DFAA-8DE5-AC44-AB39-BEFA6D232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5C4-D9FF-E74A-A791-AB6B2444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61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CD9491-E303-6C49-AB1B-4794D29C2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496C1-D048-FD4D-A5EB-E51302EAE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CD479-46F1-1C4E-9C9F-16FD2D568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5195B-9E2E-AE42-9AE4-5160FDA4D7B7}" type="datetimeFigureOut">
              <a:rPr lang="en-US" smtClean="0"/>
              <a:t>8/3/22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D78D51-4BF6-A142-A606-DCE48ACBEF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CB5C8-FB61-A945-BB22-C36195E19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C84D3-EE3C-374E-A226-2F3B7FE8D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73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andysbrainbook.readthedocs.io/en/latest/FrequentlyAskedQuestions/FrequentlyAskedQuestions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ink.springer.com/chapter/10.1007/3-540-32390-2_6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Group 90">
            <a:extLst>
              <a:ext uri="{FF2B5EF4-FFF2-40B4-BE49-F238E27FC236}">
                <a16:creationId xmlns:a16="http://schemas.microsoft.com/office/drawing/2014/main" id="{ADCB5FF8-2E59-1A42-AABB-21B74435136D}"/>
              </a:ext>
            </a:extLst>
          </p:cNvPr>
          <p:cNvGrpSpPr/>
          <p:nvPr/>
        </p:nvGrpSpPr>
        <p:grpSpPr>
          <a:xfrm>
            <a:off x="281356" y="509945"/>
            <a:ext cx="11629288" cy="5838108"/>
            <a:chOff x="0" y="617667"/>
            <a:chExt cx="11629288" cy="5838108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8FFA8702-D359-8142-81AB-1DEFF81C58D3}"/>
                </a:ext>
              </a:extLst>
            </p:cNvPr>
            <p:cNvGrpSpPr/>
            <p:nvPr/>
          </p:nvGrpSpPr>
          <p:grpSpPr>
            <a:xfrm>
              <a:off x="0" y="617667"/>
              <a:ext cx="5608571" cy="5399386"/>
              <a:chOff x="0" y="617667"/>
              <a:chExt cx="5608571" cy="5399386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E8AA1587-4673-3840-AFE5-21F3ECF4E831}"/>
                  </a:ext>
                </a:extLst>
              </p:cNvPr>
              <p:cNvGrpSpPr/>
              <p:nvPr/>
            </p:nvGrpSpPr>
            <p:grpSpPr>
              <a:xfrm>
                <a:off x="0" y="617667"/>
                <a:ext cx="5309781" cy="5399386"/>
                <a:chOff x="308902" y="577144"/>
                <a:chExt cx="5309781" cy="5399386"/>
              </a:xfrm>
            </p:grpSpPr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B1D50013-3965-F449-BE7C-99F788BB48FE}"/>
                    </a:ext>
                  </a:extLst>
                </p:cNvPr>
                <p:cNvGrpSpPr/>
                <p:nvPr/>
              </p:nvGrpSpPr>
              <p:grpSpPr>
                <a:xfrm>
                  <a:off x="308902" y="577144"/>
                  <a:ext cx="4700565" cy="5399386"/>
                  <a:chOff x="309833" y="394661"/>
                  <a:chExt cx="4700565" cy="5399386"/>
                </a:xfrm>
              </p:grpSpPr>
              <p:sp>
                <p:nvSpPr>
                  <p:cNvPr id="9" name="TextBox 8">
                    <a:extLst>
                      <a:ext uri="{FF2B5EF4-FFF2-40B4-BE49-F238E27FC236}">
                        <a16:creationId xmlns:a16="http://schemas.microsoft.com/office/drawing/2014/main" id="{B3DCB78C-2A58-584A-A506-5A3020A42967}"/>
                      </a:ext>
                    </a:extLst>
                  </p:cNvPr>
                  <p:cNvSpPr txBox="1"/>
                  <p:nvPr/>
                </p:nvSpPr>
                <p:spPr>
                  <a:xfrm>
                    <a:off x="1371834" y="2730835"/>
                    <a:ext cx="3140155" cy="830997"/>
                  </a:xfrm>
                  <a:prstGeom prst="rect">
                    <a:avLst/>
                  </a:prstGeom>
                </p:spPr>
                <p:style>
                  <a:lnRef idx="1">
                    <a:schemeClr val="accent4"/>
                  </a:lnRef>
                  <a:fillRef idx="2">
                    <a:schemeClr val="accent4"/>
                  </a:fillRef>
                  <a:effectRef idx="1">
                    <a:schemeClr val="accent4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r>
                      <a:rPr lang="en-US" sz="1200" b="1" dirty="0"/>
                      <a:t>Resampling</a:t>
                    </a:r>
                  </a:p>
                  <a:p>
                    <a:pPr marL="285750" indent="-285750">
                      <a:buFont typeface="Arial" panose="020B0604020202020204" pitchFamily="34" charset="0"/>
                      <a:buChar char="•"/>
                    </a:pPr>
                    <a:r>
                      <a:rPr lang="en-US" sz="1200" dirty="0"/>
                      <a:t>Voxel spacing = (1,1,1) mm</a:t>
                    </a:r>
                  </a:p>
                  <a:p>
                    <a:pPr marL="285750" indent="-285750">
                      <a:buFont typeface="Arial" panose="020B0604020202020204" pitchFamily="34" charset="0"/>
                      <a:buChar char="•"/>
                    </a:pPr>
                    <a:r>
                      <a:rPr lang="en-US" sz="1200" dirty="0"/>
                      <a:t>Rescaling Interpolation: Nearest Neighbors</a:t>
                    </a:r>
                  </a:p>
                  <a:p>
                    <a:pPr marL="285750" indent="-285750">
                      <a:buFont typeface="Arial" panose="020B0604020202020204" pitchFamily="34" charset="0"/>
                      <a:buChar char="•"/>
                    </a:pPr>
                    <a:r>
                      <a:rPr lang="en-US" sz="1200" dirty="0"/>
                      <a:t>Resizing 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C6A659AE-9010-6E43-A98E-E65315E14D4A}"/>
                      </a:ext>
                    </a:extLst>
                  </p:cNvPr>
                  <p:cNvSpPr txBox="1"/>
                  <p:nvPr/>
                </p:nvSpPr>
                <p:spPr>
                  <a:xfrm>
                    <a:off x="467708" y="4069663"/>
                    <a:ext cx="1845185" cy="646331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marL="171450" indent="-171450">
                      <a:buFont typeface="Arial" panose="020B0604020202020204" pitchFamily="34" charset="0"/>
                      <a:buChar char="•"/>
                    </a:pPr>
                    <a:r>
                      <a:rPr lang="en-US" sz="1200" b="1" dirty="0"/>
                      <a:t>N4 Bias Correction</a:t>
                    </a:r>
                  </a:p>
                  <a:p>
                    <a:pPr marL="171450" indent="-171450">
                      <a:buFont typeface="Arial" panose="020B0604020202020204" pitchFamily="34" charset="0"/>
                      <a:buChar char="•"/>
                    </a:pPr>
                    <a:r>
                      <a:rPr lang="en-US" sz="1200" b="1" dirty="0"/>
                      <a:t>Skull Stripping </a:t>
                    </a:r>
                    <a:r>
                      <a:rPr lang="en-US" sz="1200" dirty="0"/>
                      <a:t>(if Brain)</a:t>
                    </a:r>
                  </a:p>
                  <a:p>
                    <a:pPr marL="171450" indent="-171450">
                      <a:buFont typeface="Arial" panose="020B0604020202020204" pitchFamily="34" charset="0"/>
                      <a:buChar char="•"/>
                    </a:pPr>
                    <a:r>
                      <a:rPr lang="en-US" sz="1200" b="1" dirty="0"/>
                      <a:t>Intensity Normalization</a:t>
                    </a:r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5BC0430C-1FB7-BD4B-9D77-B7004E75EC19}"/>
                      </a:ext>
                    </a:extLst>
                  </p:cNvPr>
                  <p:cNvGrpSpPr/>
                  <p:nvPr/>
                </p:nvGrpSpPr>
                <p:grpSpPr>
                  <a:xfrm>
                    <a:off x="309833" y="394661"/>
                    <a:ext cx="1539285" cy="1921819"/>
                    <a:chOff x="309833" y="394661"/>
                    <a:chExt cx="1539285" cy="1921819"/>
                  </a:xfrm>
                </p:grpSpPr>
                <p:grpSp>
                  <p:nvGrpSpPr>
                    <p:cNvPr id="8" name="Group 7">
                      <a:extLst>
                        <a:ext uri="{FF2B5EF4-FFF2-40B4-BE49-F238E27FC236}">
                          <a16:creationId xmlns:a16="http://schemas.microsoft.com/office/drawing/2014/main" id="{19E240D7-9C70-E84D-8A1C-6458652EBBA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09833" y="585216"/>
                      <a:ext cx="1539285" cy="1731264"/>
                      <a:chOff x="1164820" y="1304544"/>
                      <a:chExt cx="1539285" cy="1731264"/>
                    </a:xfrm>
                  </p:grpSpPr>
                  <p:pic>
                    <p:nvPicPr>
                      <p:cNvPr id="5" name="Picture 4" descr="A picture containing text, dark&#10;&#10;Description automatically generated">
                        <a:extLst>
                          <a:ext uri="{FF2B5EF4-FFF2-40B4-BE49-F238E27FC236}">
                            <a16:creationId xmlns:a16="http://schemas.microsoft.com/office/drawing/2014/main" id="{7918E628-5F6D-AD46-9EDA-FB4C54903AD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164820" y="1304544"/>
                        <a:ext cx="879372" cy="1731264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7" name="Picture 6">
                        <a:extLst>
                          <a:ext uri="{FF2B5EF4-FFF2-40B4-BE49-F238E27FC236}">
                            <a16:creationId xmlns:a16="http://schemas.microsoft.com/office/drawing/2014/main" id="{63C4AB6A-EFDC-5B45-8F53-8350A34C842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24734" y="1304546"/>
                        <a:ext cx="879371" cy="1731262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D2CF6334-856E-B04E-9935-EA5C94C6554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72966" y="394661"/>
                      <a:ext cx="907621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100" dirty="0"/>
                        <a:t>MRI (3D/4D)</a:t>
                      </a:r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F22FDAC1-0A97-6E4F-9496-3C13C267D71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80160" y="394662"/>
                      <a:ext cx="389850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100" dirty="0"/>
                        <a:t>ROI</a:t>
                      </a:r>
                    </a:p>
                  </p:txBody>
                </p:sp>
              </p:grp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5E38DD9C-3454-BC4D-AB91-024212D7B2DB}"/>
                      </a:ext>
                    </a:extLst>
                  </p:cNvPr>
                  <p:cNvGrpSpPr/>
                  <p:nvPr/>
                </p:nvGrpSpPr>
                <p:grpSpPr>
                  <a:xfrm>
                    <a:off x="2275959" y="701882"/>
                    <a:ext cx="2537556" cy="1519908"/>
                    <a:chOff x="2275959" y="701882"/>
                    <a:chExt cx="2537556" cy="1519908"/>
                  </a:xfrm>
                </p:grpSpPr>
                <p:pic>
                  <p:nvPicPr>
                    <p:cNvPr id="17" name="Picture 16" descr="A picture containing silhouette, light, night sky&#10;&#10;Description automatically generated">
                      <a:extLst>
                        <a:ext uri="{FF2B5EF4-FFF2-40B4-BE49-F238E27FC236}">
                          <a16:creationId xmlns:a16="http://schemas.microsoft.com/office/drawing/2014/main" id="{3A27D791-583D-6E45-9979-5A6F4D71931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3461670" y="909842"/>
                      <a:ext cx="1351845" cy="131194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9" name="Picture 18" descr="A picture containing dark&#10;&#10;Description automatically generated">
                      <a:extLst>
                        <a:ext uri="{FF2B5EF4-FFF2-40B4-BE49-F238E27FC236}">
                          <a16:creationId xmlns:a16="http://schemas.microsoft.com/office/drawing/2014/main" id="{D28E724C-A471-CB4E-9876-0E977577195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2275959" y="909841"/>
                      <a:ext cx="1351845" cy="1300247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39257B36-C212-EC47-9DF0-19D46DB1B4B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722206" y="701882"/>
                      <a:ext cx="606256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100" dirty="0"/>
                        <a:t>CT (3D)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EB768C46-B200-4344-A7E6-A974438C9F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97744" y="701882"/>
                      <a:ext cx="389850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100" dirty="0"/>
                        <a:t>ROI</a:t>
                      </a:r>
                    </a:p>
                  </p:txBody>
                </p:sp>
              </p:grp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4FA4CE02-18BA-964D-A84D-A82EC67DA4D5}"/>
                      </a:ext>
                    </a:extLst>
                  </p:cNvPr>
                  <p:cNvSpPr txBox="1"/>
                  <p:nvPr/>
                </p:nvSpPr>
                <p:spPr>
                  <a:xfrm>
                    <a:off x="3000957" y="4069237"/>
                    <a:ext cx="1678023" cy="461665"/>
                  </a:xfrm>
                  <a:prstGeom prst="rect">
                    <a:avLst/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1200" b="1" dirty="0"/>
                      <a:t>CT windowing </a:t>
                    </a:r>
                  </a:p>
                  <a:p>
                    <a:r>
                      <a:rPr lang="en-US" sz="1200" b="1" dirty="0"/>
                      <a:t>(different organ/tissue)</a:t>
                    </a:r>
                  </a:p>
                </p:txBody>
              </p: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B1D39782-B8C6-E140-B554-03AB75A13136}"/>
                      </a:ext>
                    </a:extLst>
                  </p:cNvPr>
                  <p:cNvGrpSpPr/>
                  <p:nvPr/>
                </p:nvGrpSpPr>
                <p:grpSpPr>
                  <a:xfrm>
                    <a:off x="2704331" y="4625370"/>
                    <a:ext cx="2306067" cy="1168677"/>
                    <a:chOff x="2704331" y="4625370"/>
                    <a:chExt cx="2306067" cy="1168677"/>
                  </a:xfrm>
                </p:grpSpPr>
                <p:pic>
                  <p:nvPicPr>
                    <p:cNvPr id="29" name="Picture 28" descr="A picture containing invertebrate, arthropod, worm&#10;&#10;Description automatically generated">
                      <a:extLst>
                        <a:ext uri="{FF2B5EF4-FFF2-40B4-BE49-F238E27FC236}">
                          <a16:creationId xmlns:a16="http://schemas.microsoft.com/office/drawing/2014/main" id="{7B9C2611-CC51-3349-A489-87974DF7790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 rot="5400000" flipH="1">
                      <a:off x="2685439" y="4644262"/>
                      <a:ext cx="1164032" cy="112624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1" name="Picture 30" descr="A picture containing graphical user interface&#10;&#10;Description automatically generated">
                      <a:extLst>
                        <a:ext uri="{FF2B5EF4-FFF2-40B4-BE49-F238E27FC236}">
                          <a16:creationId xmlns:a16="http://schemas.microsoft.com/office/drawing/2014/main" id="{481C8BF0-2ADC-974E-A200-782502ACE6B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7"/>
                    <a:stretch>
                      <a:fillRect/>
                    </a:stretch>
                  </p:blipFill>
                  <p:spPr>
                    <a:xfrm rot="5400000" flipH="1">
                      <a:off x="3865257" y="4648906"/>
                      <a:ext cx="1164033" cy="1126249"/>
                    </a:xfrm>
                    <a:prstGeom prst="rect">
                      <a:avLst/>
                    </a:prstGeom>
                  </p:spPr>
                </p:pic>
              </p:grpSp>
              <p:cxnSp>
                <p:nvCxnSpPr>
                  <p:cNvPr id="33" name="Straight Arrow Connector 32">
                    <a:extLst>
                      <a:ext uri="{FF2B5EF4-FFF2-40B4-BE49-F238E27FC236}">
                        <a16:creationId xmlns:a16="http://schemas.microsoft.com/office/drawing/2014/main" id="{9577CD30-8551-4D4E-952E-1FFF9EAD065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80160" y="2316480"/>
                    <a:ext cx="830352" cy="372907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Arrow Connector 33">
                    <a:extLst>
                      <a:ext uri="{FF2B5EF4-FFF2-40B4-BE49-F238E27FC236}">
                        <a16:creationId xmlns:a16="http://schemas.microsoft.com/office/drawing/2014/main" id="{E1113216-0341-9943-B23C-855B9547ED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845270" y="2206925"/>
                    <a:ext cx="616400" cy="482462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" name="Straight Arrow Connector 36">
                    <a:extLst>
                      <a:ext uri="{FF2B5EF4-FFF2-40B4-BE49-F238E27FC236}">
                        <a16:creationId xmlns:a16="http://schemas.microsoft.com/office/drawing/2014/main" id="{344BD3B0-9422-6B43-9D57-41DD2E253F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189205" y="3603280"/>
                    <a:ext cx="587808" cy="372995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" name="Straight Arrow Connector 38">
                    <a:extLst>
                      <a:ext uri="{FF2B5EF4-FFF2-40B4-BE49-F238E27FC236}">
                        <a16:creationId xmlns:a16="http://schemas.microsoft.com/office/drawing/2014/main" id="{4DF85F3E-D5EB-8D40-813D-B357A59DE8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009738" y="3602567"/>
                    <a:ext cx="727592" cy="372203"/>
                  </a:xfrm>
                  <a:prstGeom prst="straightConnector1">
                    <a:avLst/>
                  </a:prstGeom>
                  <a:ln w="19050">
                    <a:tailEnd type="triangle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3CF8832B-3687-FC4B-8A89-885CB806D275}"/>
                    </a:ext>
                  </a:extLst>
                </p:cNvPr>
                <p:cNvGrpSpPr/>
                <p:nvPr/>
              </p:nvGrpSpPr>
              <p:grpSpPr>
                <a:xfrm rot="16200000">
                  <a:off x="3374543" y="3104254"/>
                  <a:ext cx="3921737" cy="566542"/>
                  <a:chOff x="1460602" y="5521935"/>
                  <a:chExt cx="2828558" cy="566542"/>
                </a:xfrm>
              </p:grpSpPr>
              <p:sp>
                <p:nvSpPr>
                  <p:cNvPr id="44" name="Left Brace 43">
                    <a:extLst>
                      <a:ext uri="{FF2B5EF4-FFF2-40B4-BE49-F238E27FC236}">
                        <a16:creationId xmlns:a16="http://schemas.microsoft.com/office/drawing/2014/main" id="{E9E86C08-6875-F842-8635-B1935477E269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2774365" y="4208172"/>
                    <a:ext cx="201032" cy="2828558"/>
                  </a:xfrm>
                  <a:prstGeom prst="leftBrace">
                    <a:avLst/>
                  </a:prstGeom>
                  <a:ln w="1905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93C3D18A-031B-5D4F-9F9F-853B37B4BD9B}"/>
                      </a:ext>
                    </a:extLst>
                  </p:cNvPr>
                  <p:cNvSpPr txBox="1"/>
                  <p:nvPr/>
                </p:nvSpPr>
                <p:spPr>
                  <a:xfrm>
                    <a:off x="2151718" y="5811478"/>
                    <a:ext cx="1454103" cy="276999"/>
                  </a:xfrm>
                  <a:prstGeom prst="rect">
                    <a:avLst/>
                  </a:prstGeom>
                </p:spPr>
                <p:style>
                  <a:lnRef idx="1">
                    <a:schemeClr val="accent3"/>
                  </a:lnRef>
                  <a:fillRef idx="2">
                    <a:schemeClr val="accent3"/>
                  </a:fillRef>
                  <a:effectRef idx="1">
                    <a:schemeClr val="accent3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Preprocessed Image </a:t>
                    </a:r>
                    <a:r>
                      <a:rPr lang="en-US" sz="1200" b="1" dirty="0"/>
                      <a:t>Patches</a:t>
                    </a:r>
                  </a:p>
                </p:txBody>
              </p:sp>
            </p:grpSp>
          </p:grp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F44BFE58-4732-5441-95D4-FA6282C185F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09781" y="3422656"/>
                <a:ext cx="298790" cy="0"/>
              </a:xfrm>
              <a:prstGeom prst="straightConnector1">
                <a:avLst/>
              </a:prstGeom>
              <a:ln w="127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8852AF91-9686-3444-8045-32C2DFA863A3}"/>
                </a:ext>
              </a:extLst>
            </p:cNvPr>
            <p:cNvGrpSpPr/>
            <p:nvPr/>
          </p:nvGrpSpPr>
          <p:grpSpPr>
            <a:xfrm>
              <a:off x="5680390" y="2414615"/>
              <a:ext cx="1461362" cy="1554889"/>
              <a:chOff x="5680390" y="2414615"/>
              <a:chExt cx="1461362" cy="1554889"/>
            </a:xfrm>
          </p:grpSpPr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2FE47E4-21B4-6441-8ED1-2E7E0549FB3D}"/>
                  </a:ext>
                </a:extLst>
              </p:cNvPr>
              <p:cNvSpPr txBox="1"/>
              <p:nvPr/>
            </p:nvSpPr>
            <p:spPr>
              <a:xfrm>
                <a:off x="5680390" y="2953841"/>
                <a:ext cx="1461362" cy="1015663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/>
                  <a:t>Augmentation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dirty="0"/>
                  <a:t>Flipping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dirty="0"/>
                  <a:t>Rotating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dirty="0"/>
                  <a:t>Random cropping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en-US" sz="1200" dirty="0"/>
                  <a:t>Gaussian Noise</a:t>
                </a:r>
              </a:p>
            </p:txBody>
          </p:sp>
          <p:cxnSp>
            <p:nvCxnSpPr>
              <p:cNvPr id="80" name="Elbow Connector 79">
                <a:extLst>
                  <a:ext uri="{FF2B5EF4-FFF2-40B4-BE49-F238E27FC236}">
                    <a16:creationId xmlns:a16="http://schemas.microsoft.com/office/drawing/2014/main" id="{8A17A4ED-BD15-2244-ACDC-89120CF6E442}"/>
                  </a:ext>
                </a:extLst>
              </p:cNvPr>
              <p:cNvCxnSpPr>
                <a:stCxn id="78" idx="0"/>
              </p:cNvCxnSpPr>
              <p:nvPr/>
            </p:nvCxnSpPr>
            <p:spPr>
              <a:xfrm rot="5400000" flipH="1" flipV="1">
                <a:off x="6506798" y="2318888"/>
                <a:ext cx="539226" cy="730680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4FBF74D-7ACC-C84D-92F9-B17553EB9382}"/>
                </a:ext>
              </a:extLst>
            </p:cNvPr>
            <p:cNvGrpSpPr/>
            <p:nvPr/>
          </p:nvGrpSpPr>
          <p:grpSpPr>
            <a:xfrm>
              <a:off x="7213571" y="617668"/>
              <a:ext cx="4415717" cy="5838107"/>
              <a:chOff x="7213571" y="617668"/>
              <a:chExt cx="4415717" cy="5838107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F49458F0-85D1-2648-82E5-C562F89047AD}"/>
                  </a:ext>
                </a:extLst>
              </p:cNvPr>
              <p:cNvGrpSpPr/>
              <p:nvPr/>
            </p:nvGrpSpPr>
            <p:grpSpPr>
              <a:xfrm>
                <a:off x="7213571" y="617668"/>
                <a:ext cx="4415717" cy="5094415"/>
                <a:chOff x="6751373" y="568900"/>
                <a:chExt cx="4415717" cy="5094415"/>
              </a:xfrm>
            </p:grpSpPr>
            <p:pic>
              <p:nvPicPr>
                <p:cNvPr id="61" name="Picture 60" descr="Chart, box and whisker chart&#10;&#10;Description automatically generated">
                  <a:extLst>
                    <a:ext uri="{FF2B5EF4-FFF2-40B4-BE49-F238E27FC236}">
                      <a16:creationId xmlns:a16="http://schemas.microsoft.com/office/drawing/2014/main" id="{63D44E42-5899-B24E-8254-16F5B7736A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751373" y="1721469"/>
                  <a:ext cx="4415717" cy="2804504"/>
                </a:xfrm>
                <a:prstGeom prst="rect">
                  <a:avLst/>
                </a:prstGeom>
              </p:spPr>
            </p:pic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BFB02533-8AE2-8449-9C81-0221E58CF5F7}"/>
                    </a:ext>
                  </a:extLst>
                </p:cNvPr>
                <p:cNvSpPr txBox="1"/>
                <p:nvPr/>
              </p:nvSpPr>
              <p:spPr>
                <a:xfrm>
                  <a:off x="7008498" y="568900"/>
                  <a:ext cx="3491725" cy="1015663"/>
                </a:xfrm>
                <a:prstGeom prst="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200" dirty="0"/>
                    <a:t>2D/3D U-Net</a:t>
                  </a:r>
                  <a:endParaRPr lang="en-US" sz="1200" b="1" dirty="0"/>
                </a:p>
                <a:p>
                  <a:pPr algn="ctr"/>
                  <a:r>
                    <a:rPr lang="en-US" sz="1200" b="1" dirty="0"/>
                    <a:t>Hyperparameter Tuning for each task (organ/tissue)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 dirty="0"/>
                    <a:t>Input Patch Size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 dirty="0"/>
                    <a:t>U-Net Decoder</a:t>
                  </a:r>
                </a:p>
                <a:p>
                  <a:pPr marL="171450" indent="-171450">
                    <a:buFont typeface="Arial" panose="020B0604020202020204" pitchFamily="34" charset="0"/>
                    <a:buChar char="•"/>
                  </a:pPr>
                  <a:r>
                    <a:rPr lang="en-US" sz="1200" dirty="0"/>
                    <a:t>Optimizer, Epoch, Batch Size, etc.</a:t>
                  </a:r>
                </a:p>
              </p:txBody>
            </p:sp>
            <p:cxnSp>
              <p:nvCxnSpPr>
                <p:cNvPr id="67" name="Straight Arrow Connector 66">
                  <a:extLst>
                    <a:ext uri="{FF2B5EF4-FFF2-40B4-BE49-F238E27FC236}">
                      <a16:creationId xmlns:a16="http://schemas.microsoft.com/office/drawing/2014/main" id="{BDC1E924-3730-0E4A-9D40-444DFC2408A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754357" y="4525973"/>
                  <a:ext cx="0" cy="441337"/>
                </a:xfrm>
                <a:prstGeom prst="straightConnector1">
                  <a:avLst/>
                </a:prstGeom>
                <a:ln w="127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7472DF85-01A0-984D-890D-DAFE2093B670}"/>
                    </a:ext>
                  </a:extLst>
                </p:cNvPr>
                <p:cNvSpPr txBox="1"/>
                <p:nvPr/>
              </p:nvSpPr>
              <p:spPr>
                <a:xfrm>
                  <a:off x="7555215" y="5016984"/>
                  <a:ext cx="2408993" cy="646331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none" rtlCol="0">
                  <a:spAutoFit/>
                </a:bodyPr>
                <a:lstStyle/>
                <a:p>
                  <a:r>
                    <a:rPr lang="en-US" sz="1200" b="1" dirty="0"/>
                    <a:t>Evaluation Metrics</a:t>
                  </a:r>
                  <a:r>
                    <a:rPr lang="en-US" sz="1200" dirty="0"/>
                    <a:t> (Loss Functions)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sz="1200" dirty="0"/>
                    <a:t>Dice Coefficient (DSC)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sz="1200" dirty="0" err="1"/>
                    <a:t>Hausdorff</a:t>
                  </a:r>
                  <a:r>
                    <a:rPr lang="en-US" sz="1200" dirty="0"/>
                    <a:t> Distance</a:t>
                  </a:r>
                  <a:r>
                    <a:rPr lang="en-US" sz="1200" dirty="0">
                      <a:effectLst/>
                    </a:rPr>
                    <a:t> (HD)</a:t>
                  </a:r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D331DEB3-6D57-3E48-BB52-9DAB67AF805C}"/>
                  </a:ext>
                </a:extLst>
              </p:cNvPr>
              <p:cNvGrpSpPr/>
              <p:nvPr/>
            </p:nvGrpSpPr>
            <p:grpSpPr>
              <a:xfrm>
                <a:off x="7492872" y="5955639"/>
                <a:ext cx="3358008" cy="500136"/>
                <a:chOff x="7492872" y="5955639"/>
                <a:chExt cx="3358008" cy="500136"/>
              </a:xfrm>
            </p:grpSpPr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6FBDDA38-9BEC-334D-B585-01AF552A3DAC}"/>
                    </a:ext>
                  </a:extLst>
                </p:cNvPr>
                <p:cNvSpPr txBox="1"/>
                <p:nvPr/>
              </p:nvSpPr>
              <p:spPr>
                <a:xfrm>
                  <a:off x="7492872" y="6024888"/>
                  <a:ext cx="1461362" cy="430887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/>
                    <a:t>Predicted Segmentation Map</a:t>
                  </a:r>
                </a:p>
              </p:txBody>
            </p:sp>
            <p:sp>
              <p:nvSpPr>
                <p:cNvPr id="83" name="TextBox 82">
                  <a:extLst>
                    <a:ext uri="{FF2B5EF4-FFF2-40B4-BE49-F238E27FC236}">
                      <a16:creationId xmlns:a16="http://schemas.microsoft.com/office/drawing/2014/main" id="{B337A5CB-16D0-E24A-8FD2-FC4055642F78}"/>
                    </a:ext>
                  </a:extLst>
                </p:cNvPr>
                <p:cNvSpPr txBox="1"/>
                <p:nvPr/>
              </p:nvSpPr>
              <p:spPr>
                <a:xfrm>
                  <a:off x="9831531" y="6024888"/>
                  <a:ext cx="1019349" cy="430887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100" dirty="0"/>
                    <a:t>Ground-truth ROI</a:t>
                  </a:r>
                </a:p>
              </p:txBody>
            </p:sp>
            <p:cxnSp>
              <p:nvCxnSpPr>
                <p:cNvPr id="85" name="Straight Arrow Connector 84">
                  <a:extLst>
                    <a:ext uri="{FF2B5EF4-FFF2-40B4-BE49-F238E27FC236}">
                      <a16:creationId xmlns:a16="http://schemas.microsoft.com/office/drawing/2014/main" id="{EB8776FC-C55C-5C41-8863-9A5F2C2E1DC5}"/>
                    </a:ext>
                  </a:extLst>
                </p:cNvPr>
                <p:cNvCxnSpPr>
                  <a:cxnSpLocks/>
                  <a:endCxn id="83" idx="1"/>
                </p:cNvCxnSpPr>
                <p:nvPr/>
              </p:nvCxnSpPr>
              <p:spPr>
                <a:xfrm>
                  <a:off x="8954234" y="6240331"/>
                  <a:ext cx="877297" cy="1"/>
                </a:xfrm>
                <a:prstGeom prst="straightConnector1">
                  <a:avLst/>
                </a:prstGeom>
                <a:ln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5CA17947-34FB-B64F-9AA2-B84D194E207B}"/>
                    </a:ext>
                  </a:extLst>
                </p:cNvPr>
                <p:cNvSpPr txBox="1"/>
                <p:nvPr/>
              </p:nvSpPr>
              <p:spPr>
                <a:xfrm>
                  <a:off x="8954234" y="5955639"/>
                  <a:ext cx="93487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100" dirty="0"/>
                    <a:t>How Similar?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77593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EC11D-370D-F242-9A0D-A3A16100F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190" y="188376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Resampling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04AF90-AF7C-DA4D-B661-A8358F6968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56660"/>
            <a:ext cx="5181600" cy="4720303"/>
          </a:xfrm>
        </p:spPr>
        <p:txBody>
          <a:bodyPr>
            <a:normAutofit/>
          </a:bodyPr>
          <a:lstStyle/>
          <a:p>
            <a:r>
              <a:rPr lang="en-US" sz="1800" dirty="0"/>
              <a:t>Resampling means changing either the </a:t>
            </a:r>
            <a:r>
              <a:rPr lang="en-US" sz="1800" b="1" dirty="0"/>
              <a:t>resolution, dimensions</a:t>
            </a:r>
            <a:r>
              <a:rPr lang="en-US" sz="1800" dirty="0"/>
              <a:t>, or both the resolution and dimensions of an image. A typical fMRI image is composed of voxels, which are like the pixels that make up your computer screen, but in three dimensions. For example, a common voxel size is 3 by 3 by 4 millimeters. </a:t>
            </a:r>
          </a:p>
          <a:p>
            <a:r>
              <a:rPr lang="en-US" sz="1800" dirty="0"/>
              <a:t>1mm x 1mm x 1mm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A10A446-8CD4-7B45-B2BC-6E47979C566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095769"/>
            <a:ext cx="3397463" cy="1911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14F8D0D-130C-0A47-9F36-AF974173E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348342"/>
            <a:ext cx="4369981" cy="2458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117C45F-A43B-8A41-90CF-D033066C1CD2}"/>
              </a:ext>
            </a:extLst>
          </p:cNvPr>
          <p:cNvSpPr txBox="1"/>
          <p:nvPr/>
        </p:nvSpPr>
        <p:spPr>
          <a:xfrm>
            <a:off x="6680790" y="4451140"/>
            <a:ext cx="457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animation above, we superimpose a 3x3 grid on the original 4x4 grid and then find which number is closest to the center of the new square.</a:t>
            </a:r>
          </a:p>
          <a:p>
            <a:r>
              <a:rPr lang="en-US" dirty="0">
                <a:hlinkClick r:id="rId4"/>
              </a:rPr>
              <a:t>https://andysbrainbook.readthedocs.io/en/latest/FrequentlyAskedQuestions/FrequentlyAskedQuestions.html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5273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EC11D-370D-F242-9A0D-A3A16100F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>
            <a:normAutofit/>
          </a:bodyPr>
          <a:lstStyle/>
          <a:p>
            <a:r>
              <a:rPr lang="en-US" sz="3200" dirty="0"/>
              <a:t>Bias Correction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43A7F5-1DA0-3A47-B37C-4351413BDB83}"/>
              </a:ext>
            </a:extLst>
          </p:cNvPr>
          <p:cNvGrpSpPr/>
          <p:nvPr/>
        </p:nvGrpSpPr>
        <p:grpSpPr>
          <a:xfrm>
            <a:off x="2035726" y="1397153"/>
            <a:ext cx="7986278" cy="3174848"/>
            <a:chOff x="705661" y="1535375"/>
            <a:chExt cx="11097113" cy="4151050"/>
          </a:xfrm>
        </p:grpSpPr>
        <p:pic>
          <p:nvPicPr>
            <p:cNvPr id="9" name="Picture 8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02F6A852-1915-9A4E-B9C9-DBA2C7C28A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5661" y="1535375"/>
              <a:ext cx="5455271" cy="4151050"/>
            </a:xfrm>
            <a:prstGeom prst="rect">
              <a:avLst/>
            </a:prstGeom>
          </p:spPr>
        </p:pic>
        <p:pic>
          <p:nvPicPr>
            <p:cNvPr id="10" name="Picture 9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971D1037-CD78-0046-870E-F27E21950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7503" y="1535378"/>
              <a:ext cx="5455271" cy="415104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014BA1C-762A-F845-8493-CFEE0200F883}"/>
              </a:ext>
            </a:extLst>
          </p:cNvPr>
          <p:cNvSpPr txBox="1"/>
          <p:nvPr/>
        </p:nvSpPr>
        <p:spPr>
          <a:xfrm>
            <a:off x="1467293" y="4860680"/>
            <a:ext cx="94080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Bias field signal is a </a:t>
            </a:r>
            <a:r>
              <a:rPr lang="en-US" b="1" dirty="0"/>
              <a:t>low-frequency and very smooth signal </a:t>
            </a:r>
            <a:r>
              <a:rPr lang="en-US" dirty="0"/>
              <a:t>that corrupts MRI images specially those produced by old MRI (</a:t>
            </a:r>
            <a:r>
              <a:rPr lang="en-US" i="1" dirty="0"/>
              <a:t>Magnetic Resonance Imaging</a:t>
            </a:r>
            <a:r>
              <a:rPr lang="en-US" dirty="0"/>
              <a:t>) machines. Image processing algorithms such as segmentation, texture analysis or classification that use the gray-level values of image pixels will not produce satisfactory results. </a:t>
            </a:r>
          </a:p>
          <a:p>
            <a:r>
              <a:rPr lang="en-US" dirty="0">
                <a:hlinkClick r:id="rId4"/>
              </a:rPr>
              <a:t>https://link.springer.com/chapter/10.1007/3-540-32390-2_64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1952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4">
            <a:extLst>
              <a:ext uri="{FF2B5EF4-FFF2-40B4-BE49-F238E27FC236}">
                <a16:creationId xmlns:a16="http://schemas.microsoft.com/office/drawing/2014/main" id="{6BDEA342-E626-A648-AC61-E7C684B67B7F}"/>
              </a:ext>
            </a:extLst>
          </p:cNvPr>
          <p:cNvSpPr txBox="1">
            <a:spLocks/>
          </p:cNvSpPr>
          <p:nvPr/>
        </p:nvSpPr>
        <p:spPr>
          <a:xfrm>
            <a:off x="602616" y="302181"/>
            <a:ext cx="2681177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CT Windowing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497B6ED-A9FC-9640-B8FD-2541C676AD4D}"/>
              </a:ext>
            </a:extLst>
          </p:cNvPr>
          <p:cNvGrpSpPr/>
          <p:nvPr/>
        </p:nvGrpSpPr>
        <p:grpSpPr>
          <a:xfrm>
            <a:off x="726558" y="1218287"/>
            <a:ext cx="5226003" cy="6286839"/>
            <a:chOff x="726558" y="1218287"/>
            <a:chExt cx="5226003" cy="628683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65E3283-607F-0F42-808C-35CCD5A458CE}"/>
                </a:ext>
              </a:extLst>
            </p:cNvPr>
            <p:cNvGrpSpPr/>
            <p:nvPr/>
          </p:nvGrpSpPr>
          <p:grpSpPr>
            <a:xfrm>
              <a:off x="726558" y="1218287"/>
              <a:ext cx="5196723" cy="4251479"/>
              <a:chOff x="2298697" y="170688"/>
              <a:chExt cx="7594603" cy="5876716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581234-C257-D34C-B7CA-1CAB572209A1}"/>
                  </a:ext>
                </a:extLst>
              </p:cNvPr>
              <p:cNvGrpSpPr/>
              <p:nvPr/>
            </p:nvGrpSpPr>
            <p:grpSpPr>
              <a:xfrm>
                <a:off x="2298697" y="170688"/>
                <a:ext cx="7594603" cy="5876716"/>
                <a:chOff x="2298697" y="170688"/>
                <a:chExt cx="7594603" cy="5876716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0B0B7F5A-6C4D-4A4D-9C8D-ECA0C4EE23E7}"/>
                    </a:ext>
                  </a:extLst>
                </p:cNvPr>
                <p:cNvGrpSpPr/>
                <p:nvPr/>
              </p:nvGrpSpPr>
              <p:grpSpPr>
                <a:xfrm>
                  <a:off x="2298697" y="170688"/>
                  <a:ext cx="7594603" cy="5876716"/>
                  <a:chOff x="2298697" y="269998"/>
                  <a:chExt cx="7594603" cy="5777406"/>
                </a:xfrm>
              </p:grpSpPr>
              <p:grpSp>
                <p:nvGrpSpPr>
                  <p:cNvPr id="6" name="Group 5">
                    <a:extLst>
                      <a:ext uri="{FF2B5EF4-FFF2-40B4-BE49-F238E27FC236}">
                        <a16:creationId xmlns:a16="http://schemas.microsoft.com/office/drawing/2014/main" id="{B8E68556-A163-4B4E-914F-5619B72236C8}"/>
                      </a:ext>
                    </a:extLst>
                  </p:cNvPr>
                  <p:cNvGrpSpPr/>
                  <p:nvPr/>
                </p:nvGrpSpPr>
                <p:grpSpPr>
                  <a:xfrm>
                    <a:off x="2298697" y="687515"/>
                    <a:ext cx="7594603" cy="5359889"/>
                    <a:chOff x="2298698" y="1041083"/>
                    <a:chExt cx="7594603" cy="5359889"/>
                  </a:xfrm>
                </p:grpSpPr>
                <p:pic>
                  <p:nvPicPr>
                    <p:cNvPr id="3" name="Picture 2" descr="A picture containing text&#10;&#10;Description automatically generated">
                      <a:extLst>
                        <a:ext uri="{FF2B5EF4-FFF2-40B4-BE49-F238E27FC236}">
                          <a16:creationId xmlns:a16="http://schemas.microsoft.com/office/drawing/2014/main" id="{A56CDC06-C517-564A-9917-5A8E8A468FB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2298698" y="1041083"/>
                      <a:ext cx="7594599" cy="247118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" name="Picture 4" descr="A picture containing text&#10;&#10;Description automatically generated">
                      <a:extLst>
                        <a:ext uri="{FF2B5EF4-FFF2-40B4-BE49-F238E27FC236}">
                          <a16:creationId xmlns:a16="http://schemas.microsoft.com/office/drawing/2014/main" id="{687097F7-BFFB-F741-B2EC-2F5ED1E1946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298700" y="3929785"/>
                      <a:ext cx="7594601" cy="2471187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7" name="TextBox 6">
                    <a:extLst>
                      <a:ext uri="{FF2B5EF4-FFF2-40B4-BE49-F238E27FC236}">
                        <a16:creationId xmlns:a16="http://schemas.microsoft.com/office/drawing/2014/main" id="{EC46B256-62E0-3843-91C2-581714644006}"/>
                      </a:ext>
                    </a:extLst>
                  </p:cNvPr>
                  <p:cNvSpPr txBox="1"/>
                  <p:nvPr/>
                </p:nvSpPr>
                <p:spPr>
                  <a:xfrm>
                    <a:off x="5610930" y="269998"/>
                    <a:ext cx="97013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Original </a:t>
                    </a:r>
                  </a:p>
                </p:txBody>
              </p: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484820F0-65C6-F642-A48C-026B2EC62CD9}"/>
                      </a:ext>
                    </a:extLst>
                  </p:cNvPr>
                  <p:cNvSpPr txBox="1"/>
                  <p:nvPr/>
                </p:nvSpPr>
                <p:spPr>
                  <a:xfrm>
                    <a:off x="5467909" y="3206885"/>
                    <a:ext cx="125617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Windowing</a:t>
                    </a:r>
                  </a:p>
                </p:txBody>
              </p:sp>
            </p:grp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61B49188-FD07-AC44-B587-A894AD49D7AB}"/>
                    </a:ext>
                  </a:extLst>
                </p:cNvPr>
                <p:cNvSpPr/>
                <p:nvPr/>
              </p:nvSpPr>
              <p:spPr>
                <a:xfrm>
                  <a:off x="6315456" y="1609344"/>
                  <a:ext cx="597408" cy="731520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0129DF5-96D4-DB4D-88C1-345EE50B2069}"/>
                    </a:ext>
                  </a:extLst>
                </p:cNvPr>
                <p:cNvSpPr/>
                <p:nvPr/>
              </p:nvSpPr>
              <p:spPr>
                <a:xfrm>
                  <a:off x="5312226" y="1341120"/>
                  <a:ext cx="783774" cy="1133856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7E3C3DD-853C-7742-8310-207C2310C18D}"/>
                  </a:ext>
                </a:extLst>
              </p:cNvPr>
              <p:cNvGrpSpPr/>
              <p:nvPr/>
            </p:nvGrpSpPr>
            <p:grpSpPr>
              <a:xfrm>
                <a:off x="5324416" y="4389120"/>
                <a:ext cx="1588448" cy="1133856"/>
                <a:chOff x="5324416" y="4389120"/>
                <a:chExt cx="1588448" cy="1133856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0776AEEE-5B79-C74C-B715-FC3626B30180}"/>
                    </a:ext>
                  </a:extLst>
                </p:cNvPr>
                <p:cNvSpPr/>
                <p:nvPr/>
              </p:nvSpPr>
              <p:spPr>
                <a:xfrm>
                  <a:off x="5324416" y="4389120"/>
                  <a:ext cx="783774" cy="1133856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8F64E800-051D-4C4A-B4B1-81949A8C0602}"/>
                    </a:ext>
                  </a:extLst>
                </p:cNvPr>
                <p:cNvSpPr/>
                <p:nvPr/>
              </p:nvSpPr>
              <p:spPr>
                <a:xfrm>
                  <a:off x="6315456" y="4590288"/>
                  <a:ext cx="597408" cy="731520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accent2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pic>
          <p:nvPicPr>
            <p:cNvPr id="13" name="Picture 1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881F5C65-E44D-2E4E-9B11-D53D89DDA3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5841" y="5777007"/>
              <a:ext cx="5196720" cy="1728119"/>
            </a:xfrm>
            <a:prstGeom prst="rect">
              <a:avLst/>
            </a:prstGeom>
          </p:spPr>
        </p:pic>
      </p:grpSp>
      <p:pic>
        <p:nvPicPr>
          <p:cNvPr id="19" name="Picture 18" descr="Timeline&#10;&#10;Description automatically generated">
            <a:extLst>
              <a:ext uri="{FF2B5EF4-FFF2-40B4-BE49-F238E27FC236}">
                <a16:creationId xmlns:a16="http://schemas.microsoft.com/office/drawing/2014/main" id="{0FEAE824-FC2D-9940-9EA0-08BD1CCCD4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501" y="1809481"/>
            <a:ext cx="5379155" cy="107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34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33EB612-67AD-604F-908D-D75BAF28B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416" y="372140"/>
            <a:ext cx="7243554" cy="648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8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E05EFA0-FCC8-664D-B5C3-F824BED5D176}"/>
              </a:ext>
            </a:extLst>
          </p:cNvPr>
          <p:cNvGrpSpPr/>
          <p:nvPr/>
        </p:nvGrpSpPr>
        <p:grpSpPr>
          <a:xfrm>
            <a:off x="2419403" y="2236197"/>
            <a:ext cx="7046448" cy="1832372"/>
            <a:chOff x="1975104" y="1928987"/>
            <a:chExt cx="7046448" cy="183237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87C6CE7-DF29-1E41-928B-22AF33AC780C}"/>
                </a:ext>
              </a:extLst>
            </p:cNvPr>
            <p:cNvGrpSpPr/>
            <p:nvPr/>
          </p:nvGrpSpPr>
          <p:grpSpPr>
            <a:xfrm>
              <a:off x="1975104" y="2298319"/>
              <a:ext cx="7046448" cy="1463040"/>
              <a:chOff x="0" y="2554351"/>
              <a:chExt cx="7046448" cy="1463040"/>
            </a:xfrm>
          </p:grpSpPr>
          <p:pic>
            <p:nvPicPr>
              <p:cNvPr id="2" name="Picture 1" descr="A close-up of a light bulb&#10;&#10;Description automatically generated with low confidence">
                <a:extLst>
                  <a:ext uri="{FF2B5EF4-FFF2-40B4-BE49-F238E27FC236}">
                    <a16:creationId xmlns:a16="http://schemas.microsoft.com/office/drawing/2014/main" id="{E0F51CD9-5F68-DD4A-937F-0F07D052BF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0788" y="2554986"/>
                <a:ext cx="1943735" cy="1455420"/>
              </a:xfrm>
              <a:prstGeom prst="rect">
                <a:avLst/>
              </a:prstGeom>
            </p:spPr>
          </p:pic>
          <p:pic>
            <p:nvPicPr>
              <p:cNvPr id="3" name="Picture 2" descr="A picture containing indoor, white, close&#10;&#10;Description automatically generated">
                <a:extLst>
                  <a:ext uri="{FF2B5EF4-FFF2-40B4-BE49-F238E27FC236}">
                    <a16:creationId xmlns:a16="http://schemas.microsoft.com/office/drawing/2014/main" id="{37E82CB5-919F-5448-8083-8D2476B8749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56643" y="2554986"/>
                <a:ext cx="1912620" cy="1454785"/>
              </a:xfrm>
              <a:prstGeom prst="rect">
                <a:avLst/>
              </a:prstGeom>
            </p:spPr>
          </p:pic>
          <p:pic>
            <p:nvPicPr>
              <p:cNvPr id="4" name="Picture 3" descr="A picture containing dark, dessert&#10;&#10;Description automatically generated">
                <a:extLst>
                  <a:ext uri="{FF2B5EF4-FFF2-40B4-BE49-F238E27FC236}">
                    <a16:creationId xmlns:a16="http://schemas.microsoft.com/office/drawing/2014/main" id="{35AAE982-138C-0C4D-B5D7-5D4478DBA7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2554351"/>
                <a:ext cx="1968668" cy="1455420"/>
              </a:xfrm>
              <a:prstGeom prst="rect">
                <a:avLst/>
              </a:prstGeom>
            </p:spPr>
          </p:pic>
          <p:pic>
            <p:nvPicPr>
              <p:cNvPr id="5" name="Picture 4" descr="A picture containing text&#10;&#10;Description automatically generated">
                <a:extLst>
                  <a:ext uri="{FF2B5EF4-FFF2-40B4-BE49-F238E27FC236}">
                    <a16:creationId xmlns:a16="http://schemas.microsoft.com/office/drawing/2014/main" id="{DBF62B4B-0F6D-C743-89CC-56595171FB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91383" y="2554351"/>
                <a:ext cx="1155065" cy="1463040"/>
              </a:xfrm>
              <a:prstGeom prst="rect">
                <a:avLst/>
              </a:prstGeom>
            </p:spPr>
          </p:pic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4FF3BEF-D68B-E445-AB6C-C218685BD711}"/>
                </a:ext>
              </a:extLst>
            </p:cNvPr>
            <p:cNvGrpSpPr/>
            <p:nvPr/>
          </p:nvGrpSpPr>
          <p:grpSpPr>
            <a:xfrm>
              <a:off x="2474369" y="1928987"/>
              <a:ext cx="6446251" cy="307777"/>
              <a:chOff x="2474369" y="1928987"/>
              <a:chExt cx="6446251" cy="307777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906B59F-F2AD-FA4D-B285-01652A554E77}"/>
                  </a:ext>
                </a:extLst>
              </p:cNvPr>
              <p:cNvSpPr txBox="1"/>
              <p:nvPr/>
            </p:nvSpPr>
            <p:spPr>
              <a:xfrm>
                <a:off x="2474369" y="1928987"/>
                <a:ext cx="79701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Original 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70B6B8C-B7EB-BA43-B795-92B8A24B73CD}"/>
                  </a:ext>
                </a:extLst>
              </p:cNvPr>
              <p:cNvSpPr txBox="1"/>
              <p:nvPr/>
            </p:nvSpPr>
            <p:spPr>
              <a:xfrm>
                <a:off x="4345883" y="1928987"/>
                <a:ext cx="102630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Resampling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5C255AF-99ED-7340-9FDC-560F57135DB3}"/>
                  </a:ext>
                </a:extLst>
              </p:cNvPr>
              <p:cNvSpPr txBox="1"/>
              <p:nvPr/>
            </p:nvSpPr>
            <p:spPr>
              <a:xfrm>
                <a:off x="6371184" y="1928987"/>
                <a:ext cx="8454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Cropping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802D082-DB63-9B4C-8C47-60329CD4DBB4}"/>
                  </a:ext>
                </a:extLst>
              </p:cNvPr>
              <p:cNvSpPr txBox="1"/>
              <p:nvPr/>
            </p:nvSpPr>
            <p:spPr>
              <a:xfrm>
                <a:off x="7827179" y="1928987"/>
                <a:ext cx="10934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ROI Labeling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1345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8AEBA14E-9A6E-DF49-81BA-C86035D06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7" y="1157288"/>
            <a:ext cx="9239250" cy="499268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50EC11D-370D-F242-9A0D-A3A16100F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>
            <a:normAutofit/>
          </a:bodyPr>
          <a:lstStyle/>
          <a:p>
            <a:r>
              <a:rPr lang="en-US" sz="3200" dirty="0"/>
              <a:t>Registration</a:t>
            </a:r>
          </a:p>
        </p:txBody>
      </p:sp>
    </p:spTree>
    <p:extLst>
      <p:ext uri="{BB962C8B-B14F-4D97-AF65-F5344CB8AC3E}">
        <p14:creationId xmlns:p14="http://schemas.microsoft.com/office/powerpoint/2010/main" val="213027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EC11D-370D-F242-9A0D-A3A16100F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92163"/>
          </a:xfrm>
        </p:spPr>
        <p:txBody>
          <a:bodyPr>
            <a:normAutofit/>
          </a:bodyPr>
          <a:lstStyle/>
          <a:p>
            <a:r>
              <a:rPr lang="en-US" sz="3200" dirty="0"/>
              <a:t>Rigid Rotation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615AC80-6092-CD41-B527-C16DEC60C79B}"/>
              </a:ext>
            </a:extLst>
          </p:cNvPr>
          <p:cNvGrpSpPr/>
          <p:nvPr/>
        </p:nvGrpSpPr>
        <p:grpSpPr>
          <a:xfrm>
            <a:off x="2062718" y="1365254"/>
            <a:ext cx="7825562" cy="3217378"/>
            <a:chOff x="1018545" y="2481672"/>
            <a:chExt cx="9786908" cy="3469071"/>
          </a:xfrm>
        </p:grpSpPr>
        <p:pic>
          <p:nvPicPr>
            <p:cNvPr id="6" name="Picture 5" descr="A picture containing text, monitor, screen, screenshot&#10;&#10;Description automatically generated">
              <a:extLst>
                <a:ext uri="{FF2B5EF4-FFF2-40B4-BE49-F238E27FC236}">
                  <a16:creationId xmlns:a16="http://schemas.microsoft.com/office/drawing/2014/main" id="{4A5948E0-1917-F743-A196-D5D9FCF5C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8545" y="2481672"/>
              <a:ext cx="4724772" cy="3469071"/>
            </a:xfrm>
            <a:prstGeom prst="rect">
              <a:avLst/>
            </a:prstGeom>
          </p:spPr>
        </p:pic>
        <p:pic>
          <p:nvPicPr>
            <p:cNvPr id="7" name="Picture 6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F0C02F5D-D5E1-4A4B-BBBB-2C6BD321A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48362" y="2481672"/>
              <a:ext cx="4857091" cy="34690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713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835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2655</TotalTime>
  <Words>297</Words>
  <Application>Microsoft Macintosh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Resampling</vt:lpstr>
      <vt:lpstr>Bias Correction</vt:lpstr>
      <vt:lpstr>PowerPoint Presentation</vt:lpstr>
      <vt:lpstr>PowerPoint Presentation</vt:lpstr>
      <vt:lpstr>PowerPoint Presentation</vt:lpstr>
      <vt:lpstr>Registration</vt:lpstr>
      <vt:lpstr>Rigid Rotation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Yan, April</dc:creator>
  <cp:lastModifiedBy>Yan, April</cp:lastModifiedBy>
  <cp:revision>12</cp:revision>
  <dcterms:created xsi:type="dcterms:W3CDTF">2022-05-03T18:26:15Z</dcterms:created>
  <dcterms:modified xsi:type="dcterms:W3CDTF">2022-08-03T16:13:24Z</dcterms:modified>
</cp:coreProperties>
</file>

<file path=docProps/thumbnail.jpeg>
</file>